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9" r:id="rId4"/>
    <p:sldId id="270" r:id="rId5"/>
    <p:sldId id="271" r:id="rId6"/>
    <p:sldId id="272" r:id="rId7"/>
    <p:sldId id="273" r:id="rId8"/>
    <p:sldId id="274" r:id="rId9"/>
    <p:sldId id="280" r:id="rId10"/>
    <p:sldId id="281" r:id="rId11"/>
    <p:sldId id="282" r:id="rId12"/>
    <p:sldId id="283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EEB0"/>
    <a:srgbClr val="E4E99F"/>
    <a:srgbClr val="C3E22A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1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026" name="Picture 2" descr="http://urok.shkola.of.by/minskaya-ablasnaya-bibliyateka-imya-a-s-pushkina-v2/2207_html_7ac6a51f.jpg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2055" y="-28453"/>
            <a:ext cx="2382580" cy="23766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extLst>
              <a:ext uri="{BEBA8EAE-BF5A-486C-A8C5-ECC9F3942E4B}">
                <a14:imgProps xmlns="" xmlns:a14="http://schemas.microsoft.com/office/drawing/2010/main">
                  <a14:imgLayer r:embed="rId15">
                    <a14:imgEffect>
                      <a14:colorTemperature colorTemp="4750"/>
                    </a14:imgEffect>
                  </a14:imgLayer>
                </a14:imgProps>
              </a:ext>
            </a:extLst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с двумя скругленными противолежащими углами 9"/>
          <p:cNvSpPr/>
          <p:nvPr userDrawn="1"/>
        </p:nvSpPr>
        <p:spPr>
          <a:xfrm>
            <a:off x="467544" y="260648"/>
            <a:ext cx="8294750" cy="5904656"/>
          </a:xfrm>
          <a:prstGeom prst="round2DiagRect">
            <a:avLst/>
          </a:prstGeom>
          <a:gradFill flip="none" rotWithShape="1">
            <a:gsLst>
              <a:gs pos="0">
                <a:srgbClr val="C3E22A">
                  <a:tint val="66000"/>
                  <a:satMod val="160000"/>
                </a:srgbClr>
              </a:gs>
              <a:gs pos="50000">
                <a:srgbClr val="C3E22A">
                  <a:tint val="44500"/>
                  <a:satMod val="160000"/>
                </a:srgbClr>
              </a:gs>
              <a:gs pos="100000">
                <a:srgbClr val="C3E22A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с двумя скругленными противолежащими углами 6"/>
          <p:cNvSpPr/>
          <p:nvPr userDrawn="1"/>
        </p:nvSpPr>
        <p:spPr>
          <a:xfrm>
            <a:off x="467544" y="388841"/>
            <a:ext cx="8294750" cy="6169713"/>
          </a:xfrm>
          <a:prstGeom prst="round2DiagRect">
            <a:avLst/>
          </a:prstGeom>
          <a:noFill/>
          <a:ln w="76200">
            <a:solidFill>
              <a:srgbClr val="00B050"/>
            </a:solidFill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29.01.2018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dirty="0" err="1" smtClean="0"/>
              <a:t>Е.В.Щербакова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026" name="Picture 2" descr="http://centrtvorchosti.ucoz.ua/_si/0/96488433.jpg"/>
          <p:cNvPicPr>
            <a:picLocks noChangeAspect="1" noChangeArrowheads="1"/>
          </p:cNvPicPr>
          <p:nvPr userDrawn="1"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4521" y="4437112"/>
            <a:ext cx="3096344" cy="268607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88840"/>
            <a:ext cx="7772400" cy="273630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Подготовка и проведение итогового собеседования по русскому языку </a:t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выпускников 9-ых классов</a:t>
            </a:r>
            <a:endParaRPr lang="ru-RU" b="1" i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941168"/>
            <a:ext cx="6400800" cy="697632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095359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Регламент проведения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836712"/>
            <a:ext cx="8208912" cy="5616624"/>
          </a:xfrm>
        </p:spPr>
        <p:txBody>
          <a:bodyPr>
            <a:noAutofit/>
          </a:bodyPr>
          <a:lstStyle/>
          <a:p>
            <a:pPr marL="0" lvl="0" indent="457200" algn="just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 завершении участниками сдачи итогового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собеседования,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технический специалист выключает аудиозапись ответов участников, сохраняет ее в каждой аудитории проведения и копирует на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флеш-носитель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для последующей передачи ответственному организатору ОО. Наименование файла должно содержать дату проведения итогового собеседования, номер аудитории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0" lvl="0" indent="457200" algn="just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случае если выбран второй вариант проверки, то после окончания итогового собеседования аудиозаписи в аудиториях сохраняются на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флеш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-носители и передаются ответственному организатору ОО для дальнейшего распределения аудиофайлов между экспертами для прослушивания и оценивания. Рекомендуется при выборе второго варианта проверки вести отдельные аудиозаписи для каждого участника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0" lvl="0" indent="457200" algn="just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Эксперты прослушивают аудиозаписи с работами участников итогового собеседования и заносят в 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протокол эксперта для оценивания ответов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участников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итогового собеседования.</a:t>
            </a:r>
          </a:p>
          <a:p>
            <a:pPr marL="0" lvl="0" indent="0"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16824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Регламент проведения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836712"/>
            <a:ext cx="8208912" cy="5616624"/>
          </a:xfrm>
        </p:spPr>
        <p:txBody>
          <a:bodyPr>
            <a:noAutofit/>
          </a:bodyPr>
          <a:lstStyle/>
          <a:p>
            <a:pPr marL="0" lvl="0" indent="457200" algn="just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Между ответами участников итогового собеседования допускаются перерывы для экзаменаторов-собеседников и экспертов. В этом случае запись ставится на паузу, либо сохраняется как первая часть файла. При этом в наименовании файла необходимо отразить соответствующую информацию (например, «часть 1»). После перерыва аудиозапись продолжается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0" lvl="0" indent="457200" algn="just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После окончания итогового собеседования в аудитории эксперт пересчитывает протоколы для оценивания ответов участников итогового собеседования, упаковывает их в возвратный доставочный конверт и передает экзаменатору-собеседнику. Экзаменатор-собеседник передает ответственному организатору ОО в штабе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–материалы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использованные для проведения итогового собеседования (включая экземпляр эксперта);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запечатанные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протоколы для оценивания ответов участников итогового собеседования;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ведомость учета проведения итогового собеседования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15120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Регламент проведения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836712"/>
            <a:ext cx="8208912" cy="5616624"/>
          </a:xfrm>
        </p:spPr>
        <p:txBody>
          <a:bodyPr>
            <a:noAutofit/>
          </a:bodyPr>
          <a:lstStyle/>
          <a:p>
            <a:pPr marL="0" lvl="0" indent="457200"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Технический специалист,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используя ведомость учета проведения итогового собеседования в аудитории и протоколы экспертов для оценивания ответов участников итогового собеседования, заносит в специализированную форму для внесения информации из протоколов оценивания итогового собеседования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помощи 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программного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обеспечения «Результаты итогового собеседования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0" lvl="0" indent="457200" algn="just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Все аудио-файлы с записями ответов участников итогового собеседования, специализированная форма для внесения информации из протоколов оценивания итогового собеседования, журнал проведения опытной эксплуатации в ОО ответственными организаторами ОО передаются в РЦОИ на отчуждаемых носителях информации, либо по защищенной сети передачи данных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Списки участников итогового собеседования, протоколы экспертов для оценивания ответов участников итогового собеседования, ведомости учета проведения итогового собеседования в аудиториях, и журналы проведения опытной эксплуатации передаются в РЦОИ на бумажном носителе.</a:t>
            </a:r>
          </a:p>
          <a:p>
            <a:pPr marL="0" lvl="0" indent="0" algn="just"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49961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Итоговое собеседование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Основание: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устное собеседование по русскому языку вводится в рамках реализации Концепции преподавания русского языка и литературы для проверки навыков устной речи у школьников.</a:t>
            </a:r>
          </a:p>
          <a:p>
            <a:pPr algn="just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   Цель: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проверка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сформированности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коммуникативной компетенции обучающихся – умение создавать монологическое высказывание на разные темы, принимать участие в диалоге, выразительно читать текст вслух, пересказывать текст с привлечением дополнительной информации.</a:t>
            </a: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Picture 97" descr="shutterstock_16211537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365104"/>
            <a:ext cx="2160240" cy="216023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600677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Приказ Министерства образования и науки Российской Федерации от 20 октября 2017 года № 1025 «О проведении мониторинга качества образования»</a:t>
            </a:r>
          </a:p>
          <a:p>
            <a:pPr indent="34290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Проведение мониторинга качества образования обучающихся 9 классов по учебному предмету «русский язык» в форме итогового собеседования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13, 16 апреля  2018 года.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9" descr="год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861048"/>
            <a:ext cx="3624064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600677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Регламент проведения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Место проведения: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образовательная организация по месту обучения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           Оценивается  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системе «зачет»/«незачет»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. </a:t>
            </a: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Время проведения: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09.00 – 14.00.</a:t>
            </a:r>
          </a:p>
          <a:p>
            <a:pPr algn="just"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Время проведения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на 1 участника: 15 минут.</a:t>
            </a:r>
            <a:r>
              <a:rPr lang="ru-RU" sz="2800" dirty="0"/>
              <a:t>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Не позднее чем за сутки определяется необходимое количество аудиторий проведения из расчета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е более 20 человек за 1 день в каждой аудитории.</a:t>
            </a:r>
          </a:p>
          <a:p>
            <a:pPr algn="just"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Участники с ОВЗ, дети – инвалиды, инвалиды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имеют возможность увеличить продолжительность до 30 минут.</a:t>
            </a:r>
          </a:p>
          <a:p>
            <a:pPr algn="just"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КИМ итогового собеседования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размещаются на федеральном Интернет-ресурсе за 30 минут до начала итогового собеседования.</a:t>
            </a:r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00677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50405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Требование к пункту проведения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   Подготовлены аудитории:</a:t>
            </a:r>
          </a:p>
          <a:p>
            <a:pPr algn="just"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аудитория ожидания участников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до перехода в аудитории проведения, где для участников подготовлена художественная и научно – популярная литература для чтения.</a:t>
            </a:r>
          </a:p>
          <a:p>
            <a:pPr algn="just">
              <a:buFontTx/>
              <a:buChar char="-"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аудитории проведения,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оборудованы рабочим местом (компьютером, микрофоном) или диктофоном для аудиозаписи ответов участников, часами.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ехнический специалист не позднее чем за сутки готовит автоматизированные рабочие места и проверяет готовность оборудования для записи ответов (проводит текстовую запись). Аудиозапись ответов не должна содержать посторонних шумов и помех, голоса экзаменуемого и экзаменатора должны быть отчетливо слышны. Аудиозаписи сохраняются в используемых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аудиоформатах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*wav, *mp3,*mp4)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229200"/>
            <a:ext cx="3744416" cy="1592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0" descr="shutterstock_13806211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5229200"/>
            <a:ext cx="1295400" cy="94773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96495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Требование к пункту проведения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>
            <a:normAutofit/>
          </a:bodyPr>
          <a:lstStyle/>
          <a:p>
            <a:pPr marL="0" indent="457200"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аудитория проведения присутствует необходимое количество организаторов:</a:t>
            </a:r>
          </a:p>
          <a:p>
            <a:pPr algn="just">
              <a:buFontTx/>
              <a:buChar char="-"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э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кзаменатор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– собеседник: учитель с высшим образованием и коммуникативными навыками, независимо от предметной специализации, обеспечивающий проверку паспортных данных участников итогового собеседования и фиксирующий время начало и время окончания итогового собеседования каждого участника.</a:t>
            </a:r>
          </a:p>
          <a:p>
            <a:pPr marL="0" indent="0"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эксперт: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учитель русского языка и литературы.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725144"/>
            <a:ext cx="3145532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9" descr="shutterstock_12318573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006056"/>
            <a:ext cx="1584325" cy="1727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61354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Требование к пункту проведения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пункте проведения в этот день обязательно присутствуют:</a:t>
            </a:r>
          </a:p>
          <a:p>
            <a:pPr marL="0" indent="0"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ответственный организатор ОО.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 ОО организуется рабочие место для ответственного организатора, оборудованное компьютером с доступом в сеть Интернет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принтером для  тиражирования материалов для проведения итогового собеседования, необходимым количеством бумаги. </a:t>
            </a:r>
          </a:p>
          <a:p>
            <a:pPr algn="just">
              <a:buFontTx/>
              <a:buChar char="-"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рганизаторы в аудитории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ожидания обеспечивающие порядок;</a:t>
            </a:r>
          </a:p>
          <a:p>
            <a:pPr algn="just">
              <a:buFontTx/>
              <a:buChar char="-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еобходимое количество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организаторов вне аудитории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координирующих передвижение участников по пункту проведения;</a:t>
            </a:r>
          </a:p>
          <a:p>
            <a:pPr algn="just">
              <a:buFontTx/>
              <a:buChar char="-"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ехнический специалист.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98" descr="shutterstock_40093665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4066" y="4797152"/>
            <a:ext cx="1438294" cy="137127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888902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12968" cy="85010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Организационные модели оценивания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6"/>
          <p:cNvPicPr>
            <a:picLocks noGrp="1"/>
          </p:cNvPicPr>
          <p:nvPr>
            <p:ph idx="1"/>
          </p:nvPr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/>
          </a:blip>
          <a:srcRect t="24780" r="32752" b="43151"/>
          <a:stretch/>
        </p:blipFill>
        <p:spPr bwMode="auto">
          <a:xfrm>
            <a:off x="971600" y="980728"/>
            <a:ext cx="7200800" cy="2160240"/>
          </a:xfrm>
          <a:prstGeom prst="rect">
            <a:avLst/>
          </a:prstGeom>
          <a:noFill/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590705688"/>
              </p:ext>
            </p:extLst>
          </p:nvPr>
        </p:nvGraphicFramePr>
        <p:xfrm>
          <a:off x="611560" y="3284984"/>
          <a:ext cx="8064896" cy="15544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114743"/>
                <a:gridCol w="3950153"/>
              </a:tblGrid>
              <a:tr h="298081"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модель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модель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142079">
                <a:tc>
                  <a:txBody>
                    <a:bodyPr/>
                    <a:lstStyle/>
                    <a:p>
                      <a:pPr algn="just"/>
                      <a:r>
                        <a:rPr lang="ru-RU" sz="180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Оценка экспертом в</a:t>
                      </a:r>
                      <a:r>
                        <a:rPr lang="ru-RU" sz="1800" kern="12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процессе ответа. При необходимости</a:t>
                      </a:r>
                      <a:r>
                        <a:rPr lang="ru-RU" sz="1800" kern="12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ответов отдельных</a:t>
                      </a:r>
                      <a:r>
                        <a:rPr lang="ru-RU" sz="1800" kern="12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участников повторно</a:t>
                      </a:r>
                      <a:r>
                        <a:rPr lang="ru-RU" sz="1800" kern="12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прослушиваются и</a:t>
                      </a:r>
                      <a:r>
                        <a:rPr lang="ru-RU" sz="1800" kern="12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оцениваются.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Оценка экспертом</a:t>
                      </a:r>
                      <a:r>
                        <a:rPr lang="ru-RU" sz="1800" kern="12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после окончания</a:t>
                      </a:r>
                    </a:p>
                    <a:p>
                      <a:pPr algn="just"/>
                      <a:r>
                        <a:rPr lang="ru-RU" sz="180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собеседования.</a:t>
                      </a:r>
                      <a:r>
                        <a:rPr lang="ru-RU" sz="1800" kern="12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Присутствие эксперта в</a:t>
                      </a:r>
                      <a:r>
                        <a:rPr lang="ru-RU" sz="1800" kern="12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аудитории проведения  не требуется.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409231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Регламент проведения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836712"/>
            <a:ext cx="8208912" cy="5616624"/>
          </a:xfrm>
        </p:spPr>
        <p:txBody>
          <a:bodyPr>
            <a:noAutofit/>
          </a:bodyPr>
          <a:lstStyle/>
          <a:p>
            <a:pPr marL="0" indent="457200" algn="just">
              <a:buNone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Технический специалист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каждой аудитории проведения перед началом проведения итогового собеседования включает одну общую аудиозапись на весь день проведения итогового собеседования (один общий поток).</a:t>
            </a:r>
          </a:p>
          <a:p>
            <a:pPr marL="0" lvl="0" indent="457200" algn="just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Участники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итогового собеседования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приглашаются в аудиторию проведения в произвольном порядке (с аудиторий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ожидания).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0" indent="457200" algn="just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Организатор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вне аудитории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сопровождает участников итогового собеседования в аудитории проведения.</a:t>
            </a:r>
          </a:p>
          <a:p>
            <a:pPr marL="0" indent="457200" algn="just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Экзаменатор-собеседник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аудитории проведения проверяет данные документа, удостоверяющего личность, и вносит данные участника итогового собеседования (ФИО, класс, данные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документа, удостоверяющего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личность) в 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ведомость учета проведения итогового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собеседования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аудитории,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выдает участнику итогового собеседования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КИМ, фиксирует время начала ответа и время окончания ответа каждого участника итогового собеседования, проводит собеседование.</a:t>
            </a:r>
          </a:p>
          <a:p>
            <a:pPr marL="0" indent="457200" algn="just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Экзаменатор-собеседник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следит за соблюдением временного регламента.</a:t>
            </a:r>
          </a:p>
          <a:p>
            <a:pPr marL="0" lvl="0" indent="0"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92970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515</TotalTime>
  <Words>879</Words>
  <Application>Microsoft Office PowerPoint</Application>
  <PresentationFormat>Экран (4:3)</PresentationFormat>
  <Paragraphs>54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Подготовка и проведение итогового собеседования по русскому языку  выпускников 9-ых классов</vt:lpstr>
      <vt:lpstr>Итоговое собеседование</vt:lpstr>
      <vt:lpstr>Слайд 3</vt:lpstr>
      <vt:lpstr>Регламент проведения</vt:lpstr>
      <vt:lpstr>Требование к пункту проведения</vt:lpstr>
      <vt:lpstr>Требование к пункту проведения</vt:lpstr>
      <vt:lpstr>Требование к пункту проведения</vt:lpstr>
      <vt:lpstr>Организационные модели оценивания</vt:lpstr>
      <vt:lpstr>Регламент проведения</vt:lpstr>
      <vt:lpstr>Регламент проведения</vt:lpstr>
      <vt:lpstr>Регламент проведения</vt:lpstr>
      <vt:lpstr>Регламент проведения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светлана</dc:creator>
  <cp:lastModifiedBy>Галина</cp:lastModifiedBy>
  <cp:revision>56</cp:revision>
  <dcterms:created xsi:type="dcterms:W3CDTF">2017-11-11T05:55:59Z</dcterms:created>
  <dcterms:modified xsi:type="dcterms:W3CDTF">2018-01-29T11:42:59Z</dcterms:modified>
</cp:coreProperties>
</file>